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ags/tag3.xml" ContentType="application/vnd.openxmlformats-officedocument.presentationml.tags+xml"/>
  <Override PartName="/ppt/theme/themeOverride11.xml" ContentType="application/vnd.openxmlformats-officedocument.themeOverride+xml"/>
  <Override PartName="/ppt/tags/tag4.xml" ContentType="application/vnd.openxmlformats-officedocument.presentationml.tags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ags/tag5.xml" ContentType="application/vnd.openxmlformats-officedocument.presentationml.tags+xml"/>
  <Override PartName="/ppt/theme/themeOverride15.xml" ContentType="application/vnd.openxmlformats-officedocument.themeOverride+xml"/>
  <Override PartName="/ppt/tags/tag6.xml" ContentType="application/vnd.openxmlformats-officedocument.presentationml.tags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2"/>
  </p:notesMasterIdLst>
  <p:handoutMasterIdLst>
    <p:handoutMasterId r:id="rId23"/>
  </p:handoutMasterIdLst>
  <p:sldIdLst>
    <p:sldId id="290" r:id="rId3"/>
    <p:sldId id="258" r:id="rId4"/>
    <p:sldId id="386" r:id="rId5"/>
    <p:sldId id="446" r:id="rId6"/>
    <p:sldId id="447" r:id="rId7"/>
    <p:sldId id="448" r:id="rId8"/>
    <p:sldId id="449" r:id="rId9"/>
    <p:sldId id="450" r:id="rId10"/>
    <p:sldId id="451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15" r:id="rId21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CB5"/>
    <a:srgbClr val="0530BB"/>
    <a:srgbClr val="034ABD"/>
    <a:srgbClr val="130868"/>
    <a:srgbClr val="210DB3"/>
    <a:srgbClr val="1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3" autoAdjust="0"/>
    <p:restoredTop sz="91826" autoAdjust="0"/>
  </p:normalViewPr>
  <p:slideViewPr>
    <p:cSldViewPr>
      <p:cViewPr>
        <p:scale>
          <a:sx n="75" d="100"/>
          <a:sy n="75" d="100"/>
        </p:scale>
        <p:origin x="-123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pos="2160"/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22.wmf"/><Relationship Id="rId2" Type="http://schemas.openxmlformats.org/officeDocument/2006/relationships/image" Target="../media/image14.wmf"/><Relationship Id="rId1" Type="http://schemas.openxmlformats.org/officeDocument/2006/relationships/image" Target="../media/image19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DB150-CC80-4D38-9C9E-4D16188A4F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18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9B0B-27CB-4279-84EE-13F34D832C20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6A9-DE9C-4C0F-8CC5-C706728E934F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7A1E-E215-416E-8D25-5F336D5B557C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8B5B-8A46-412C-A2D2-8F2B1B2EC62B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D1A0-E9CE-4C54-8D41-8DBB9F509117}" type="datetime1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E1B4-9FAF-4C2A-A5AC-8C7F175CBD59}" type="datetime1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6DEF-8BC5-4D1A-A84F-BC32AA802BDD}" type="datetime1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A3B-8A96-493A-9055-E95E174A1B57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>
                <a:cs typeface="B Titr" panose="00000700000000000000" pitchFamily="2" charset="-78"/>
              </a:rPr>
              <a:t>Microprocessors and Assembly Language, Spring 2020, 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6010-06C4-4772-A873-F0169484628B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C875-1C6F-4BBA-A49D-A655DE5157F6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C28B-237A-4A16-A330-F744D93506D6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5/26/2020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oleObject" Target="../embeddings/oleObject3.bin"/><Relationship Id="rId18" Type="http://schemas.openxmlformats.org/officeDocument/2006/relationships/oleObject" Target="../embeddings/oleObject7.bin"/><Relationship Id="rId3" Type="http://schemas.openxmlformats.org/officeDocument/2006/relationships/tags" Target="../tags/tag2.xml"/><Relationship Id="rId21" Type="http://schemas.openxmlformats.org/officeDocument/2006/relationships/image" Target="../media/image5.png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6.bin"/><Relationship Id="rId2" Type="http://schemas.openxmlformats.org/officeDocument/2006/relationships/vmlDrawing" Target="../drawings/vmlDrawing1.v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9.bin"/><Relationship Id="rId1" Type="http://schemas.openxmlformats.org/officeDocument/2006/relationships/themeOverride" Target="../theme/themeOverride8.x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audio" Target="../media/media10.m4a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8.bin"/><Relationship Id="rId4" Type="http://schemas.microsoft.com/office/2007/relationships/media" Target="../media/media10.m4a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5.png"/><Relationship Id="rId2" Type="http://schemas.microsoft.com/office/2007/relationships/media" Target="../media/media11.m4a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4.wmf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12" Type="http://schemas.openxmlformats.org/officeDocument/2006/relationships/oleObject" Target="../embeddings/oleObject12.bin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wmf"/><Relationship Id="rId5" Type="http://schemas.openxmlformats.org/officeDocument/2006/relationships/audio" Target="../media/media12.m4a"/><Relationship Id="rId10" Type="http://schemas.openxmlformats.org/officeDocument/2006/relationships/oleObject" Target="../embeddings/oleObject11.bin"/><Relationship Id="rId4" Type="http://schemas.microsoft.com/office/2007/relationships/media" Target="../media/media12.m4a"/><Relationship Id="rId9" Type="http://schemas.openxmlformats.org/officeDocument/2006/relationships/image" Target="../media/image17.wmf"/><Relationship Id="rId1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3.wmf"/><Relationship Id="rId18" Type="http://schemas.openxmlformats.org/officeDocument/2006/relationships/oleObject" Target="../embeddings/oleObject18.bin"/><Relationship Id="rId3" Type="http://schemas.openxmlformats.org/officeDocument/2006/relationships/tags" Target="../tags/tag4.xml"/><Relationship Id="rId21" Type="http://schemas.openxmlformats.org/officeDocument/2006/relationships/image" Target="../media/image22.wmf"/><Relationship Id="rId7" Type="http://schemas.openxmlformats.org/officeDocument/2006/relationships/image" Target="../media/image1.png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20.wmf"/><Relationship Id="rId2" Type="http://schemas.openxmlformats.org/officeDocument/2006/relationships/vmlDrawing" Target="../drawings/vmlDrawing3.v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themeOverride" Target="../theme/themeOverride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wmf"/><Relationship Id="rId5" Type="http://schemas.openxmlformats.org/officeDocument/2006/relationships/audio" Target="../media/media13.m4a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21.wmf"/><Relationship Id="rId4" Type="http://schemas.microsoft.com/office/2007/relationships/media" Target="../media/media13.m4a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5.png"/><Relationship Id="rId2" Type="http://schemas.microsoft.com/office/2007/relationships/media" Target="../media/media14.m4a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5.png"/><Relationship Id="rId2" Type="http://schemas.microsoft.com/office/2007/relationships/media" Target="../media/media15.m4a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7.m4a"/><Relationship Id="rId7" Type="http://schemas.openxmlformats.org/officeDocument/2006/relationships/image" Target="../media/image25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5.png"/><Relationship Id="rId2" Type="http://schemas.microsoft.com/office/2007/relationships/media" Target="../media/media18.m4a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4.m4a"/><Relationship Id="rId7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audio" Target="../media/media4.m4a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1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5.png"/><Relationship Id="rId2" Type="http://schemas.microsoft.com/office/2007/relationships/media" Target="../media/media9.m4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Microprocessors and Assembly Language</a:t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Lecture 11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33"/>
    </mc:Choice>
    <mc:Fallback xmlns="">
      <p:transition spd="slow" advTm="25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>
                <a:latin typeface="+mj-lt"/>
                <a:cs typeface="B Titr" panose="00000700000000000000" pitchFamily="2" charset="-78"/>
              </a:rPr>
              <a:t>Choosing the horizontal range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What do the sample values represent?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Some fraction within the range of values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What range to use?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grpSp>
        <p:nvGrpSpPr>
          <p:cNvPr id="9" name="Group 168"/>
          <p:cNvGrpSpPr>
            <a:grpSpLocks/>
          </p:cNvGrpSpPr>
          <p:nvPr/>
        </p:nvGrpSpPr>
        <p:grpSpPr bwMode="auto">
          <a:xfrm>
            <a:off x="646113" y="2667000"/>
            <a:ext cx="3163887" cy="1724025"/>
            <a:chOff x="407" y="1844"/>
            <a:chExt cx="1993" cy="1086"/>
          </a:xfrm>
        </p:grpSpPr>
        <p:graphicFrame>
          <p:nvGraphicFramePr>
            <p:cNvPr id="10" name="Object 8"/>
            <p:cNvGraphicFramePr>
              <a:graphicFrameLocks noChangeAspect="1"/>
            </p:cNvGraphicFramePr>
            <p:nvPr/>
          </p:nvGraphicFramePr>
          <p:xfrm>
            <a:off x="407" y="1872"/>
            <a:ext cx="229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9" name="Equation" r:id="rId9" imgW="228501" imgH="215806" progId="Equation.3">
                    <p:embed/>
                  </p:oleObj>
                </mc:Choice>
                <mc:Fallback>
                  <p:oleObj name="Equation" r:id="rId9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" y="1872"/>
                          <a:ext cx="229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672" y="1844"/>
              <a:ext cx="0" cy="8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0"/>
            <p:cNvSpPr>
              <a:spLocks noChangeShapeType="1"/>
            </p:cNvSpPr>
            <p:nvPr/>
          </p:nvSpPr>
          <p:spPr bwMode="auto">
            <a:xfrm>
              <a:off x="672" y="2708"/>
              <a:ext cx="16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5" name="Object 9"/>
            <p:cNvGraphicFramePr>
              <a:graphicFrameLocks noChangeAspect="1"/>
            </p:cNvGraphicFramePr>
            <p:nvPr/>
          </p:nvGraphicFramePr>
          <p:xfrm>
            <a:off x="2273" y="2708"/>
            <a:ext cx="127" cy="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" name="Equation" r:id="rId11" imgW="88746" imgH="152136" progId="Equation.3">
                    <p:embed/>
                  </p:oleObj>
                </mc:Choice>
                <mc:Fallback>
                  <p:oleObj name="Equation" r:id="rId11" imgW="88746" imgH="1521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" y="2708"/>
                          <a:ext cx="127" cy="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31"/>
            <p:cNvSpPr>
              <a:spLocks noChangeArrowheads="1"/>
            </p:cNvSpPr>
            <p:nvPr/>
          </p:nvSpPr>
          <p:spPr bwMode="auto">
            <a:xfrm>
              <a:off x="678" y="2400"/>
              <a:ext cx="167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7" name="Line 132"/>
            <p:cNvSpPr>
              <a:spLocks noChangeShapeType="1"/>
            </p:cNvSpPr>
            <p:nvPr/>
          </p:nvSpPr>
          <p:spPr bwMode="auto">
            <a:xfrm>
              <a:off x="672" y="2400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33"/>
            <p:cNvSpPr>
              <a:spLocks noChangeShapeType="1"/>
            </p:cNvSpPr>
            <p:nvPr/>
          </p:nvSpPr>
          <p:spPr bwMode="auto">
            <a:xfrm>
              <a:off x="672" y="1968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151"/>
            <p:cNvSpPr txBox="1">
              <a:spLocks noChangeArrowheads="1"/>
            </p:cNvSpPr>
            <p:nvPr/>
          </p:nvSpPr>
          <p:spPr bwMode="auto">
            <a:xfrm>
              <a:off x="940" y="2697"/>
              <a:ext cx="112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r>
                <a:rPr lang="en-US" sz="1800"/>
                <a:t>Range Too Small</a:t>
              </a:r>
            </a:p>
          </p:txBody>
        </p:sp>
        <p:graphicFrame>
          <p:nvGraphicFramePr>
            <p:cNvPr id="20" name="Object 10"/>
            <p:cNvGraphicFramePr>
              <a:graphicFrameLocks noChangeAspect="1"/>
            </p:cNvGraphicFramePr>
            <p:nvPr/>
          </p:nvGraphicFramePr>
          <p:xfrm>
            <a:off x="408" y="2256"/>
            <a:ext cx="204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" name="Equation" r:id="rId13" imgW="215619" imgH="215619" progId="Equation.3">
                    <p:embed/>
                  </p:oleObj>
                </mc:Choice>
                <mc:Fallback>
                  <p:oleObj name="Equation" r:id="rId13" imgW="21561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" y="2256"/>
                          <a:ext cx="204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169"/>
          <p:cNvGrpSpPr>
            <a:grpSpLocks/>
          </p:cNvGrpSpPr>
          <p:nvPr/>
        </p:nvGrpSpPr>
        <p:grpSpPr bwMode="auto">
          <a:xfrm>
            <a:off x="5046663" y="2667000"/>
            <a:ext cx="3106737" cy="1665288"/>
            <a:chOff x="3179" y="1872"/>
            <a:chExt cx="1957" cy="1049"/>
          </a:xfrm>
        </p:grpSpPr>
        <p:sp>
          <p:nvSpPr>
            <p:cNvPr id="22" name="Line 62"/>
            <p:cNvSpPr>
              <a:spLocks noChangeShapeType="1"/>
            </p:cNvSpPr>
            <p:nvPr/>
          </p:nvSpPr>
          <p:spPr bwMode="auto">
            <a:xfrm flipV="1">
              <a:off x="3408" y="1872"/>
              <a:ext cx="0" cy="8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63"/>
            <p:cNvSpPr>
              <a:spLocks noChangeShapeType="1"/>
            </p:cNvSpPr>
            <p:nvPr/>
          </p:nvSpPr>
          <p:spPr bwMode="auto">
            <a:xfrm>
              <a:off x="3408" y="2708"/>
              <a:ext cx="16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64"/>
            <p:cNvSpPr>
              <a:spLocks/>
            </p:cNvSpPr>
            <p:nvPr/>
          </p:nvSpPr>
          <p:spPr bwMode="auto">
            <a:xfrm>
              <a:off x="3408" y="2256"/>
              <a:ext cx="1655" cy="48"/>
            </a:xfrm>
            <a:custGeom>
              <a:avLst/>
              <a:gdLst>
                <a:gd name="T0" fmla="*/ 0 w 4368"/>
                <a:gd name="T1" fmla="*/ 0 h 1632"/>
                <a:gd name="T2" fmla="*/ 2 w 4368"/>
                <a:gd name="T3" fmla="*/ 0 h 1632"/>
                <a:gd name="T4" fmla="*/ 5 w 4368"/>
                <a:gd name="T5" fmla="*/ 0 h 1632"/>
                <a:gd name="T6" fmla="*/ 9 w 4368"/>
                <a:gd name="T7" fmla="*/ 0 h 1632"/>
                <a:gd name="T8" fmla="*/ 12 w 4368"/>
                <a:gd name="T9" fmla="*/ 0 h 1632"/>
                <a:gd name="T10" fmla="*/ 13 w 4368"/>
                <a:gd name="T11" fmla="*/ 0 h 1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68"/>
                <a:gd name="T19" fmla="*/ 0 h 1632"/>
                <a:gd name="T20" fmla="*/ 4368 w 4368"/>
                <a:gd name="T21" fmla="*/ 1632 h 16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68" h="1632">
                  <a:moveTo>
                    <a:pt x="0" y="1592"/>
                  </a:moveTo>
                  <a:cubicBezTo>
                    <a:pt x="196" y="804"/>
                    <a:pt x="392" y="16"/>
                    <a:pt x="672" y="8"/>
                  </a:cubicBezTo>
                  <a:cubicBezTo>
                    <a:pt x="952" y="0"/>
                    <a:pt x="1304" y="1536"/>
                    <a:pt x="1680" y="1544"/>
                  </a:cubicBezTo>
                  <a:cubicBezTo>
                    <a:pt x="2056" y="1552"/>
                    <a:pt x="2552" y="72"/>
                    <a:pt x="2928" y="56"/>
                  </a:cubicBezTo>
                  <a:cubicBezTo>
                    <a:pt x="3304" y="40"/>
                    <a:pt x="3696" y="1264"/>
                    <a:pt x="3936" y="1448"/>
                  </a:cubicBezTo>
                  <a:cubicBezTo>
                    <a:pt x="4176" y="1632"/>
                    <a:pt x="4272" y="1396"/>
                    <a:pt x="4368" y="1160"/>
                  </a:cubicBezTo>
                </a:path>
              </a:pathLst>
            </a:custGeom>
            <a:noFill/>
            <a:ln w="952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5" name="Object 5"/>
            <p:cNvGraphicFramePr>
              <a:graphicFrameLocks noChangeAspect="1"/>
            </p:cNvGraphicFramePr>
            <p:nvPr/>
          </p:nvGraphicFramePr>
          <p:xfrm>
            <a:off x="5009" y="2708"/>
            <a:ext cx="127" cy="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2" name="Equation" r:id="rId15" imgW="88746" imgH="152136" progId="Equation.3">
                    <p:embed/>
                  </p:oleObj>
                </mc:Choice>
                <mc:Fallback>
                  <p:oleObj name="Equation" r:id="rId15" imgW="88746" imgH="1521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9" y="2708"/>
                          <a:ext cx="127" cy="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Line 143"/>
            <p:cNvSpPr>
              <a:spLocks noChangeShapeType="1"/>
            </p:cNvSpPr>
            <p:nvPr/>
          </p:nvSpPr>
          <p:spPr bwMode="auto">
            <a:xfrm>
              <a:off x="3408" y="2400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44"/>
            <p:cNvSpPr>
              <a:spLocks noChangeShapeType="1"/>
            </p:cNvSpPr>
            <p:nvPr/>
          </p:nvSpPr>
          <p:spPr bwMode="auto">
            <a:xfrm>
              <a:off x="3408" y="1968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152"/>
            <p:cNvSpPr txBox="1">
              <a:spLocks noChangeArrowheads="1"/>
            </p:cNvSpPr>
            <p:nvPr/>
          </p:nvSpPr>
          <p:spPr bwMode="auto">
            <a:xfrm>
              <a:off x="3744" y="2688"/>
              <a:ext cx="99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r>
                <a:rPr lang="en-US" sz="1800" dirty="0"/>
                <a:t>Range Too Big</a:t>
              </a:r>
            </a:p>
          </p:txBody>
        </p:sp>
        <p:graphicFrame>
          <p:nvGraphicFramePr>
            <p:cNvPr id="29" name="Object 6"/>
            <p:cNvGraphicFramePr>
              <a:graphicFrameLocks noChangeAspect="1"/>
            </p:cNvGraphicFramePr>
            <p:nvPr/>
          </p:nvGraphicFramePr>
          <p:xfrm>
            <a:off x="3179" y="1872"/>
            <a:ext cx="229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" name="Equation" r:id="rId16" imgW="228501" imgH="215806" progId="Equation.3">
                    <p:embed/>
                  </p:oleObj>
                </mc:Choice>
                <mc:Fallback>
                  <p:oleObj name="Equation" r:id="rId16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9" y="1872"/>
                          <a:ext cx="229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7"/>
            <p:cNvGraphicFramePr>
              <a:graphicFrameLocks noChangeAspect="1"/>
            </p:cNvGraphicFramePr>
            <p:nvPr/>
          </p:nvGraphicFramePr>
          <p:xfrm>
            <a:off x="3180" y="2256"/>
            <a:ext cx="204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" name="Equation" r:id="rId17" imgW="215619" imgH="215619" progId="Equation.3">
                    <p:embed/>
                  </p:oleObj>
                </mc:Choice>
                <mc:Fallback>
                  <p:oleObj name="Equation" r:id="rId17" imgW="21561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0" y="2256"/>
                          <a:ext cx="204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170"/>
          <p:cNvGrpSpPr>
            <a:grpSpLocks/>
          </p:cNvGrpSpPr>
          <p:nvPr/>
        </p:nvGrpSpPr>
        <p:grpSpPr bwMode="auto">
          <a:xfrm>
            <a:off x="2913063" y="4572000"/>
            <a:ext cx="3106737" cy="1755775"/>
            <a:chOff x="1835" y="3024"/>
            <a:chExt cx="1957" cy="1106"/>
          </a:xfrm>
        </p:grpSpPr>
        <p:sp>
          <p:nvSpPr>
            <p:cNvPr id="32" name="Line 120"/>
            <p:cNvSpPr>
              <a:spLocks noChangeShapeType="1"/>
            </p:cNvSpPr>
            <p:nvPr/>
          </p:nvSpPr>
          <p:spPr bwMode="auto">
            <a:xfrm flipV="1">
              <a:off x="2064" y="3072"/>
              <a:ext cx="0" cy="8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121"/>
            <p:cNvSpPr>
              <a:spLocks noChangeShapeType="1"/>
            </p:cNvSpPr>
            <p:nvPr/>
          </p:nvSpPr>
          <p:spPr bwMode="auto">
            <a:xfrm>
              <a:off x="2064" y="3908"/>
              <a:ext cx="16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22"/>
            <p:cNvSpPr>
              <a:spLocks/>
            </p:cNvSpPr>
            <p:nvPr/>
          </p:nvSpPr>
          <p:spPr bwMode="auto">
            <a:xfrm>
              <a:off x="2064" y="3168"/>
              <a:ext cx="1655" cy="618"/>
            </a:xfrm>
            <a:custGeom>
              <a:avLst/>
              <a:gdLst>
                <a:gd name="T0" fmla="*/ 0 w 4368"/>
                <a:gd name="T1" fmla="*/ 5 h 1632"/>
                <a:gd name="T2" fmla="*/ 2 w 4368"/>
                <a:gd name="T3" fmla="*/ 0 h 1632"/>
                <a:gd name="T4" fmla="*/ 5 w 4368"/>
                <a:gd name="T5" fmla="*/ 5 h 1632"/>
                <a:gd name="T6" fmla="*/ 9 w 4368"/>
                <a:gd name="T7" fmla="*/ 0 h 1632"/>
                <a:gd name="T8" fmla="*/ 12 w 4368"/>
                <a:gd name="T9" fmla="*/ 4 h 1632"/>
                <a:gd name="T10" fmla="*/ 13 w 4368"/>
                <a:gd name="T11" fmla="*/ 3 h 1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68"/>
                <a:gd name="T19" fmla="*/ 0 h 1632"/>
                <a:gd name="T20" fmla="*/ 4368 w 4368"/>
                <a:gd name="T21" fmla="*/ 1632 h 16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68" h="1632">
                  <a:moveTo>
                    <a:pt x="0" y="1592"/>
                  </a:moveTo>
                  <a:cubicBezTo>
                    <a:pt x="196" y="804"/>
                    <a:pt x="392" y="16"/>
                    <a:pt x="672" y="8"/>
                  </a:cubicBezTo>
                  <a:cubicBezTo>
                    <a:pt x="952" y="0"/>
                    <a:pt x="1304" y="1536"/>
                    <a:pt x="1680" y="1544"/>
                  </a:cubicBezTo>
                  <a:cubicBezTo>
                    <a:pt x="2056" y="1552"/>
                    <a:pt x="2552" y="72"/>
                    <a:pt x="2928" y="56"/>
                  </a:cubicBezTo>
                  <a:cubicBezTo>
                    <a:pt x="3304" y="40"/>
                    <a:pt x="3696" y="1264"/>
                    <a:pt x="3936" y="1448"/>
                  </a:cubicBezTo>
                  <a:cubicBezTo>
                    <a:pt x="4176" y="1632"/>
                    <a:pt x="4272" y="1396"/>
                    <a:pt x="4368" y="1160"/>
                  </a:cubicBezTo>
                </a:path>
              </a:pathLst>
            </a:custGeom>
            <a:noFill/>
            <a:ln w="952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3665" y="3908"/>
            <a:ext cx="127" cy="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" name="Equation" r:id="rId18" imgW="88746" imgH="152136" progId="Equation.3">
                    <p:embed/>
                  </p:oleObj>
                </mc:Choice>
                <mc:Fallback>
                  <p:oleObj name="Equation" r:id="rId18" imgW="88746" imgH="1521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5" y="3908"/>
                          <a:ext cx="127" cy="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Line 145"/>
            <p:cNvSpPr>
              <a:spLocks noChangeShapeType="1"/>
            </p:cNvSpPr>
            <p:nvPr/>
          </p:nvSpPr>
          <p:spPr bwMode="auto">
            <a:xfrm>
              <a:off x="2064" y="3840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46"/>
            <p:cNvSpPr>
              <a:spLocks noChangeShapeType="1"/>
            </p:cNvSpPr>
            <p:nvPr/>
          </p:nvSpPr>
          <p:spPr bwMode="auto">
            <a:xfrm>
              <a:off x="2064" y="3120"/>
              <a:ext cx="168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 Box 153"/>
            <p:cNvSpPr txBox="1">
              <a:spLocks noChangeArrowheads="1"/>
            </p:cNvSpPr>
            <p:nvPr/>
          </p:nvSpPr>
          <p:spPr bwMode="auto">
            <a:xfrm>
              <a:off x="2496" y="3897"/>
              <a:ext cx="8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r>
                <a:rPr lang="en-US" sz="1800"/>
                <a:t>Ideal Range</a:t>
              </a:r>
            </a:p>
          </p:txBody>
        </p:sp>
        <p:graphicFrame>
          <p:nvGraphicFramePr>
            <p:cNvPr id="39" name="Object 3"/>
            <p:cNvGraphicFramePr>
              <a:graphicFrameLocks noChangeAspect="1"/>
            </p:cNvGraphicFramePr>
            <p:nvPr/>
          </p:nvGraphicFramePr>
          <p:xfrm>
            <a:off x="1835" y="3024"/>
            <a:ext cx="229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" name="Equation" r:id="rId19" imgW="228501" imgH="215806" progId="Equation.3">
                    <p:embed/>
                  </p:oleObj>
                </mc:Choice>
                <mc:Fallback>
                  <p:oleObj name="Equation" r:id="rId19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" y="3024"/>
                          <a:ext cx="229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4"/>
            <p:cNvGraphicFramePr>
              <a:graphicFrameLocks noChangeAspect="1"/>
            </p:cNvGraphicFramePr>
            <p:nvPr/>
          </p:nvGraphicFramePr>
          <p:xfrm>
            <a:off x="1836" y="3732"/>
            <a:ext cx="204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" name="Equation" r:id="rId20" imgW="215619" imgH="215619" progId="Equation.3">
                    <p:embed/>
                  </p:oleObj>
                </mc:Choice>
                <mc:Fallback>
                  <p:oleObj name="Equation" r:id="rId20" imgW="21561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6" y="3732"/>
                          <a:ext cx="204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Freeform 31"/>
          <p:cNvSpPr>
            <a:spLocks/>
          </p:cNvSpPr>
          <p:nvPr/>
        </p:nvSpPr>
        <p:spPr bwMode="auto">
          <a:xfrm>
            <a:off x="1066800" y="2514600"/>
            <a:ext cx="2627313" cy="1677988"/>
          </a:xfrm>
          <a:custGeom>
            <a:avLst/>
            <a:gdLst>
              <a:gd name="T0" fmla="*/ 0 w 4368"/>
              <a:gd name="T1" fmla="*/ 2147483647 h 1632"/>
              <a:gd name="T2" fmla="*/ 2147483647 w 4368"/>
              <a:gd name="T3" fmla="*/ 2147483647 h 1632"/>
              <a:gd name="T4" fmla="*/ 2147483647 w 4368"/>
              <a:gd name="T5" fmla="*/ 2147483647 h 1632"/>
              <a:gd name="T6" fmla="*/ 2147483647 w 4368"/>
              <a:gd name="T7" fmla="*/ 2147483647 h 1632"/>
              <a:gd name="T8" fmla="*/ 2147483647 w 4368"/>
              <a:gd name="T9" fmla="*/ 2147483647 h 1632"/>
              <a:gd name="T10" fmla="*/ 2147483647 w 4368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68"/>
              <a:gd name="T19" fmla="*/ 0 h 1632"/>
              <a:gd name="T20" fmla="*/ 4368 w 4368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68" h="1632">
                <a:moveTo>
                  <a:pt x="0" y="1592"/>
                </a:moveTo>
                <a:cubicBezTo>
                  <a:pt x="196" y="804"/>
                  <a:pt x="392" y="16"/>
                  <a:pt x="672" y="8"/>
                </a:cubicBezTo>
                <a:cubicBezTo>
                  <a:pt x="952" y="0"/>
                  <a:pt x="1304" y="1536"/>
                  <a:pt x="1680" y="1544"/>
                </a:cubicBezTo>
                <a:cubicBezTo>
                  <a:pt x="2056" y="1552"/>
                  <a:pt x="2552" y="72"/>
                  <a:pt x="2928" y="56"/>
                </a:cubicBezTo>
                <a:cubicBezTo>
                  <a:pt x="3304" y="40"/>
                  <a:pt x="3696" y="1264"/>
                  <a:pt x="3936" y="1448"/>
                </a:cubicBezTo>
                <a:cubicBezTo>
                  <a:pt x="4176" y="1632"/>
                  <a:pt x="4272" y="1396"/>
                  <a:pt x="4368" y="1160"/>
                </a:cubicBezTo>
              </a:path>
            </a:pathLst>
          </a:custGeom>
          <a:noFill/>
          <a:ln w="952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455977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8401"/>
    </mc:Choice>
    <mc:Fallback xmlns="">
      <p:transition spd="slow" advTm="308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>
                <a:latin typeface="+mj-lt"/>
                <a:cs typeface="B Titr" panose="00000700000000000000" pitchFamily="2" charset="-78"/>
              </a:rPr>
              <a:t>Choosing the horizontal granularity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Resolution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Number of discrete values that represent a range of analog values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12-bit ADC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4096 values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Range / 4096 = Step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	Larger range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FF0000"/>
                </a:solidFill>
              </a:rPr>
              <a:t>  less information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Quantization Error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How far off discrete value is 	</a:t>
            </a:r>
          </a:p>
          <a:p>
            <a:pPr lvl="1">
              <a:lnSpc>
                <a:spcPct val="150000"/>
              </a:lnSpc>
            </a:pPr>
            <a:r>
              <a:rPr lang="en-US" sz="2000" b="1" dirty="0"/>
              <a:t>	from actual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½ LSB </a:t>
            </a:r>
            <a:r>
              <a:rPr lang="en-US" sz="2000" b="1" dirty="0">
                <a:sym typeface="Wingdings" pitchFamily="2" charset="2"/>
              </a:rPr>
              <a:t></a:t>
            </a:r>
            <a:r>
              <a:rPr lang="en-US" sz="2000" b="1" dirty="0"/>
              <a:t> Range / 8192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	Larger range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FF0000"/>
                </a:solidFill>
              </a:rPr>
              <a:t> larger error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42" y="2060351"/>
            <a:ext cx="3813758" cy="416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47084"/>
    </mc:Choice>
    <mc:Fallback xmlns="">
      <p:transition spd="slow" advTm="44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>
                <a:latin typeface="+mj-lt"/>
                <a:cs typeface="B Titr" panose="00000700000000000000" pitchFamily="2" charset="-78"/>
              </a:rPr>
              <a:t>Choosing the sample rate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What sample rate do we need?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Too little: we can’t reconstruct the signal we care about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Too much: waste computation, energy, resources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sp>
        <p:nvSpPr>
          <p:cNvPr id="10" name="Line 42"/>
          <p:cNvSpPr>
            <a:spLocks noChangeShapeType="1"/>
          </p:cNvSpPr>
          <p:nvPr/>
        </p:nvSpPr>
        <p:spPr bwMode="auto">
          <a:xfrm flipV="1">
            <a:off x="1447800" y="4724400"/>
            <a:ext cx="0" cy="11430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48"/>
          <p:cNvSpPr>
            <a:spLocks noChangeShapeType="1"/>
          </p:cNvSpPr>
          <p:nvPr/>
        </p:nvSpPr>
        <p:spPr bwMode="auto">
          <a:xfrm flipV="1">
            <a:off x="3276600" y="4876800"/>
            <a:ext cx="0" cy="9906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54"/>
          <p:cNvSpPr>
            <a:spLocks noChangeShapeType="1"/>
          </p:cNvSpPr>
          <p:nvPr/>
        </p:nvSpPr>
        <p:spPr bwMode="auto">
          <a:xfrm flipV="1">
            <a:off x="5105400" y="4038600"/>
            <a:ext cx="0" cy="1828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60"/>
          <p:cNvSpPr>
            <a:spLocks noChangeShapeType="1"/>
          </p:cNvSpPr>
          <p:nvPr/>
        </p:nvSpPr>
        <p:spPr bwMode="auto">
          <a:xfrm flipV="1">
            <a:off x="6934200" y="4648200"/>
            <a:ext cx="0" cy="1219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6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04990585"/>
              </p:ext>
            </p:extLst>
          </p:nvPr>
        </p:nvGraphicFramePr>
        <p:xfrm>
          <a:off x="5105400" y="4953000"/>
          <a:ext cx="16764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Equation" r:id="rId8" imgW="634725" imgH="241195" progId="Equation.3">
                  <p:embed/>
                </p:oleObj>
              </mc:Choice>
              <mc:Fallback>
                <p:oleObj name="Equation" r:id="rId8" imgW="634725" imgH="241195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953000"/>
                        <a:ext cx="1676400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65"/>
          <p:cNvGrpSpPr>
            <a:grpSpLocks/>
          </p:cNvGrpSpPr>
          <p:nvPr/>
        </p:nvGrpSpPr>
        <p:grpSpPr bwMode="auto">
          <a:xfrm>
            <a:off x="1219200" y="2362200"/>
            <a:ext cx="7239000" cy="3860800"/>
            <a:chOff x="768" y="1440"/>
            <a:chExt cx="4560" cy="2432"/>
          </a:xfrm>
        </p:grpSpPr>
        <p:sp>
          <p:nvSpPr>
            <p:cNvPr id="18" name="Line 66"/>
            <p:cNvSpPr>
              <a:spLocks noChangeShapeType="1"/>
            </p:cNvSpPr>
            <p:nvPr/>
          </p:nvSpPr>
          <p:spPr bwMode="auto">
            <a:xfrm flipV="1">
              <a:off x="768" y="1440"/>
              <a:ext cx="0" cy="2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67"/>
            <p:cNvSpPr>
              <a:spLocks noChangeShapeType="1"/>
            </p:cNvSpPr>
            <p:nvPr/>
          </p:nvSpPr>
          <p:spPr bwMode="auto">
            <a:xfrm>
              <a:off x="768" y="3648"/>
              <a:ext cx="43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68"/>
            <p:cNvSpPr>
              <a:spLocks/>
            </p:cNvSpPr>
            <p:nvPr/>
          </p:nvSpPr>
          <p:spPr bwMode="auto">
            <a:xfrm>
              <a:off x="768" y="1912"/>
              <a:ext cx="4368" cy="1632"/>
            </a:xfrm>
            <a:custGeom>
              <a:avLst/>
              <a:gdLst>
                <a:gd name="T0" fmla="*/ 0 w 4368"/>
                <a:gd name="T1" fmla="*/ 1592 h 1632"/>
                <a:gd name="T2" fmla="*/ 672 w 4368"/>
                <a:gd name="T3" fmla="*/ 8 h 1632"/>
                <a:gd name="T4" fmla="*/ 1680 w 4368"/>
                <a:gd name="T5" fmla="*/ 1544 h 1632"/>
                <a:gd name="T6" fmla="*/ 2928 w 4368"/>
                <a:gd name="T7" fmla="*/ 56 h 1632"/>
                <a:gd name="T8" fmla="*/ 3936 w 4368"/>
                <a:gd name="T9" fmla="*/ 1448 h 1632"/>
                <a:gd name="T10" fmla="*/ 4368 w 4368"/>
                <a:gd name="T11" fmla="*/ 1160 h 1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68"/>
                <a:gd name="T19" fmla="*/ 0 h 1632"/>
                <a:gd name="T20" fmla="*/ 4368 w 4368"/>
                <a:gd name="T21" fmla="*/ 1632 h 16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68" h="1632">
                  <a:moveTo>
                    <a:pt x="0" y="1592"/>
                  </a:moveTo>
                  <a:cubicBezTo>
                    <a:pt x="196" y="804"/>
                    <a:pt x="392" y="16"/>
                    <a:pt x="672" y="8"/>
                  </a:cubicBezTo>
                  <a:cubicBezTo>
                    <a:pt x="952" y="0"/>
                    <a:pt x="1304" y="1536"/>
                    <a:pt x="1680" y="1544"/>
                  </a:cubicBezTo>
                  <a:cubicBezTo>
                    <a:pt x="2056" y="1552"/>
                    <a:pt x="2552" y="72"/>
                    <a:pt x="2928" y="56"/>
                  </a:cubicBezTo>
                  <a:cubicBezTo>
                    <a:pt x="3304" y="40"/>
                    <a:pt x="3696" y="1264"/>
                    <a:pt x="3936" y="1448"/>
                  </a:cubicBezTo>
                  <a:cubicBezTo>
                    <a:pt x="4176" y="1632"/>
                    <a:pt x="4272" y="1396"/>
                    <a:pt x="4368" y="1160"/>
                  </a:cubicBezTo>
                </a:path>
              </a:pathLst>
            </a:custGeom>
            <a:noFill/>
            <a:ln w="952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1" name="Object 3"/>
            <p:cNvGraphicFramePr>
              <a:graphicFrameLocks noChangeAspect="1"/>
            </p:cNvGraphicFramePr>
            <p:nvPr/>
          </p:nvGraphicFramePr>
          <p:xfrm>
            <a:off x="4272" y="2208"/>
            <a:ext cx="528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" name="Equation" r:id="rId10" imgW="342751" imgH="203112" progId="Equation.3">
                    <p:embed/>
                  </p:oleObj>
                </mc:Choice>
                <mc:Fallback>
                  <p:oleObj name="Equation" r:id="rId10" imgW="342751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208"/>
                          <a:ext cx="528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4"/>
            <p:cNvGraphicFramePr>
              <a:graphicFrameLocks noChangeAspect="1"/>
            </p:cNvGraphicFramePr>
            <p:nvPr/>
          </p:nvGraphicFramePr>
          <p:xfrm>
            <a:off x="4992" y="3648"/>
            <a:ext cx="336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Equation" r:id="rId12" imgW="88746" imgH="152136" progId="Equation.3">
                    <p:embed/>
                  </p:oleObj>
                </mc:Choice>
                <mc:Fallback>
                  <p:oleObj name="Equation" r:id="rId12" imgW="88746" imgH="1521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3648"/>
                          <a:ext cx="336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Line 71"/>
          <p:cNvSpPr>
            <a:spLocks noChangeShapeType="1"/>
          </p:cNvSpPr>
          <p:nvPr/>
        </p:nvSpPr>
        <p:spPr bwMode="auto">
          <a:xfrm>
            <a:off x="1447800" y="4724400"/>
            <a:ext cx="1828800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72"/>
          <p:cNvSpPr>
            <a:spLocks noChangeShapeType="1"/>
          </p:cNvSpPr>
          <p:nvPr/>
        </p:nvSpPr>
        <p:spPr bwMode="auto">
          <a:xfrm flipV="1">
            <a:off x="3276600" y="4038600"/>
            <a:ext cx="1828800" cy="838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73"/>
          <p:cNvSpPr>
            <a:spLocks noChangeShapeType="1"/>
          </p:cNvSpPr>
          <p:nvPr/>
        </p:nvSpPr>
        <p:spPr bwMode="auto">
          <a:xfrm>
            <a:off x="5105400" y="4038600"/>
            <a:ext cx="1828800" cy="6096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461463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5271"/>
    </mc:Choice>
    <mc:Fallback xmlns="">
      <p:transition spd="slow" advTm="95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Conversion: ADC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Converting between voltages, ADC counts, and engineering units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Converting: ADC counts </a:t>
            </a:r>
            <a:r>
              <a:rPr lang="en-US" sz="2000" b="1" dirty="0">
                <a:sym typeface="Wingdings" pitchFamily="2" charset="2"/>
              </a:rPr>
              <a:t></a:t>
            </a:r>
            <a:r>
              <a:rPr lang="en-US" sz="2000" b="1" dirty="0"/>
              <a:t> Voltage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Converting: Voltage </a:t>
            </a:r>
            <a:r>
              <a:rPr lang="en-US" sz="2000" b="1" dirty="0">
                <a:sym typeface="Wingdings" pitchFamily="2" charset="2"/>
              </a:rPr>
              <a:t> </a:t>
            </a:r>
            <a:r>
              <a:rPr lang="en-US" sz="2000" b="1" dirty="0"/>
              <a:t>Engineering Units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graphicFrame>
        <p:nvGraphicFramePr>
          <p:cNvPr id="26" name="Object 2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26294762"/>
              </p:ext>
            </p:extLst>
          </p:nvPr>
        </p:nvGraphicFramePr>
        <p:xfrm>
          <a:off x="3522662" y="2971800"/>
          <a:ext cx="539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Equation" r:id="rId8" imgW="355446" imgH="228501" progId="Equation.3">
                  <p:embed/>
                </p:oleObj>
              </mc:Choice>
              <mc:Fallback>
                <p:oleObj name="Equation" r:id="rId8" imgW="35544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662" y="2971800"/>
                        <a:ext cx="539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10"/>
          <p:cNvSpPr>
            <a:spLocks noChangeShapeType="1"/>
          </p:cNvSpPr>
          <p:nvPr/>
        </p:nvSpPr>
        <p:spPr bwMode="auto">
          <a:xfrm flipV="1">
            <a:off x="2057400" y="2286000"/>
            <a:ext cx="0" cy="132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11"/>
          <p:cNvSpPr>
            <a:spLocks noChangeShapeType="1"/>
          </p:cNvSpPr>
          <p:nvPr/>
        </p:nvSpPr>
        <p:spPr bwMode="auto">
          <a:xfrm>
            <a:off x="2057400" y="3613150"/>
            <a:ext cx="2598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"/>
          <p:cNvSpPr>
            <a:spLocks/>
          </p:cNvSpPr>
          <p:nvPr/>
        </p:nvSpPr>
        <p:spPr bwMode="auto">
          <a:xfrm>
            <a:off x="2057400" y="2590800"/>
            <a:ext cx="2627312" cy="676275"/>
          </a:xfrm>
          <a:custGeom>
            <a:avLst/>
            <a:gdLst>
              <a:gd name="T0" fmla="*/ 0 w 4368"/>
              <a:gd name="T1" fmla="*/ 2147483647 h 1632"/>
              <a:gd name="T2" fmla="*/ 2147483647 w 4368"/>
              <a:gd name="T3" fmla="*/ 2147483647 h 1632"/>
              <a:gd name="T4" fmla="*/ 2147483647 w 4368"/>
              <a:gd name="T5" fmla="*/ 2147483647 h 1632"/>
              <a:gd name="T6" fmla="*/ 2147483647 w 4368"/>
              <a:gd name="T7" fmla="*/ 2147483647 h 1632"/>
              <a:gd name="T8" fmla="*/ 2147483647 w 4368"/>
              <a:gd name="T9" fmla="*/ 2147483647 h 1632"/>
              <a:gd name="T10" fmla="*/ 2147483647 w 4368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68"/>
              <a:gd name="T19" fmla="*/ 0 h 1632"/>
              <a:gd name="T20" fmla="*/ 4368 w 4368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68" h="1632">
                <a:moveTo>
                  <a:pt x="0" y="1592"/>
                </a:moveTo>
                <a:cubicBezTo>
                  <a:pt x="196" y="804"/>
                  <a:pt x="392" y="16"/>
                  <a:pt x="672" y="8"/>
                </a:cubicBezTo>
                <a:cubicBezTo>
                  <a:pt x="952" y="0"/>
                  <a:pt x="1304" y="1536"/>
                  <a:pt x="1680" y="1544"/>
                </a:cubicBezTo>
                <a:cubicBezTo>
                  <a:pt x="2056" y="1552"/>
                  <a:pt x="2552" y="72"/>
                  <a:pt x="2928" y="56"/>
                </a:cubicBezTo>
                <a:cubicBezTo>
                  <a:pt x="3304" y="40"/>
                  <a:pt x="3696" y="1264"/>
                  <a:pt x="3936" y="1448"/>
                </a:cubicBezTo>
                <a:cubicBezTo>
                  <a:pt x="4176" y="1632"/>
                  <a:pt x="4272" y="1396"/>
                  <a:pt x="4368" y="1160"/>
                </a:cubicBezTo>
              </a:path>
            </a:pathLst>
          </a:custGeom>
          <a:noFill/>
          <a:ln w="952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499276"/>
              </p:ext>
            </p:extLst>
          </p:nvPr>
        </p:nvGraphicFramePr>
        <p:xfrm>
          <a:off x="4598987" y="3613150"/>
          <a:ext cx="201613" cy="13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Equation" r:id="rId10" imgW="88746" imgH="152136" progId="Equation.3">
                  <p:embed/>
                </p:oleObj>
              </mc:Choice>
              <mc:Fallback>
                <p:oleObj name="Equation" r:id="rId10" imgW="88746" imgH="1521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8987" y="3613150"/>
                        <a:ext cx="201613" cy="13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14"/>
          <p:cNvSpPr>
            <a:spLocks noChangeShapeType="1"/>
          </p:cNvSpPr>
          <p:nvPr/>
        </p:nvSpPr>
        <p:spPr bwMode="auto">
          <a:xfrm>
            <a:off x="2057400" y="3429000"/>
            <a:ext cx="2667000" cy="0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5"/>
          <p:cNvSpPr>
            <a:spLocks noChangeShapeType="1"/>
          </p:cNvSpPr>
          <p:nvPr/>
        </p:nvSpPr>
        <p:spPr bwMode="auto">
          <a:xfrm>
            <a:off x="2057400" y="2514600"/>
            <a:ext cx="2667000" cy="0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892492"/>
              </p:ext>
            </p:extLst>
          </p:nvPr>
        </p:nvGraphicFramePr>
        <p:xfrm>
          <a:off x="1693862" y="2324100"/>
          <a:ext cx="3635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Equation" r:id="rId12" imgW="228501" imgH="215806" progId="Equation.3">
                  <p:embed/>
                </p:oleObj>
              </mc:Choice>
              <mc:Fallback>
                <p:oleObj name="Equation" r:id="rId12" imgW="22850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2" y="2324100"/>
                        <a:ext cx="363538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740677"/>
              </p:ext>
            </p:extLst>
          </p:nvPr>
        </p:nvGraphicFramePr>
        <p:xfrm>
          <a:off x="1695450" y="3257550"/>
          <a:ext cx="323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Equation" r:id="rId14" imgW="215619" imgH="215619" progId="Equation.3">
                  <p:embed/>
                </p:oleObj>
              </mc:Choice>
              <mc:Fallback>
                <p:oleObj name="Equation" r:id="rId14" imgW="21561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3257550"/>
                        <a:ext cx="3238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21"/>
          <p:cNvSpPr>
            <a:spLocks noChangeShapeType="1"/>
          </p:cNvSpPr>
          <p:nvPr/>
        </p:nvSpPr>
        <p:spPr bwMode="auto">
          <a:xfrm flipV="1">
            <a:off x="3522662" y="2819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6" name="Object 7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06180742"/>
              </p:ext>
            </p:extLst>
          </p:nvPr>
        </p:nvGraphicFramePr>
        <p:xfrm>
          <a:off x="1693862" y="2774950"/>
          <a:ext cx="2921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Equation" r:id="rId16" imgW="190500" imgH="228600" progId="Equation.3">
                  <p:embed/>
                </p:oleObj>
              </mc:Choice>
              <mc:Fallback>
                <p:oleObj name="Equation" r:id="rId16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2" y="2774950"/>
                        <a:ext cx="2921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334000" y="2286000"/>
          <a:ext cx="2743200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Equation" r:id="rId18" imgW="1549400" imgH="838200" progId="Equation.3">
                  <p:embed/>
                </p:oleObj>
              </mc:Choice>
              <mc:Fallback>
                <p:oleObj name="Equation" r:id="rId18" imgW="1549400" imgH="838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286000"/>
                        <a:ext cx="2743200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94255"/>
              </p:ext>
            </p:extLst>
          </p:nvPr>
        </p:nvGraphicFramePr>
        <p:xfrm>
          <a:off x="2743200" y="4995863"/>
          <a:ext cx="35814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" name="Equation" r:id="rId20" imgW="2222500" imgH="635000" progId="Equation.3">
                  <p:embed/>
                </p:oleObj>
              </mc:Choice>
              <mc:Fallback>
                <p:oleObj name="Equation" r:id="rId20" imgW="2222500" imgH="635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995863"/>
                        <a:ext cx="3581400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101418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9621"/>
    </mc:Choice>
    <mc:Fallback xmlns="">
      <p:transition spd="slow" advTm="309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Conversion: DAC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DAC 1:  Voltage Divider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87" y="1447800"/>
            <a:ext cx="5195758" cy="462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Rectangle 124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5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13512"/>
    </mc:Choice>
    <mc:Fallback xmlns="">
      <p:transition spd="slow" advTm="213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Conversion: DAC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DAC 2:  R/2R Ladder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7" y="1676400"/>
            <a:ext cx="6651625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6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73065"/>
    </mc:Choice>
    <mc:Fallback xmlns="">
      <p:transition spd="slow" advTm="173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ADC in SAM3X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 16-to-1 analog multiplexer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Making possible the analog-to-digital conversions of 16 analog lines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conversions extend from 0V to ADVREF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Supports an 10-bit or 12-bit resolution mode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Conversion results are reported in a common register for all channels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As well as in a channel-dedicated register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 MHz Conversion Rate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Individual Enable and Disable of Each Channel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Atmel | SMART ARM-based MCU DATASHEET, SAM3X / SAM3A Series, Atmel-11057C-ATARM-SAM3X-SAM3A-Datasheet_23-Mar-15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4235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6658"/>
    </mc:Choice>
    <mc:Fallback xmlns="">
      <p:transition spd="slow" advTm="276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ADC in SAM3X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Analog-to-Digital Converter Block Diagram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 temperature sensor is connected to Channel 15 of the ADC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Atmel | SMART ARM-based MCU DATASHEET, SAM3X / SAM3A Series, Atmel-11057C-ATARM-SAM3X-SAM3A-Datasheet_23-Mar-15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4"/>
          <a:stretch/>
        </p:blipFill>
        <p:spPr bwMode="auto">
          <a:xfrm>
            <a:off x="190500" y="2496422"/>
            <a:ext cx="8724900" cy="327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34192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6332"/>
    </mc:Choice>
    <mc:Fallback xmlns="">
      <p:transition spd="slow" advTm="166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DAC in SAM3X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Digital-to-Analog Converter Controller (DACC)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Atmel | SMART ARM-based MCU DATASHEET, SAM3X / SAM3A Series, Atmel-11057C-ATARM-SAM3X-SAM3A-Datasheet_23-Mar-15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81611"/>
            <a:ext cx="5084363" cy="42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7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394"/>
    </mc:Choice>
    <mc:Fallback xmlns="">
      <p:transition spd="slow" advTm="73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482570"/>
            <a:ext cx="84582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The End!</a:t>
            </a:r>
            <a:endParaRPr lang="en-US" sz="32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8575"/>
    </mc:Choice>
    <mc:Fallback xmlns="">
      <p:transition spd="slow" advTm="48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Parts (text &amp; figures) of this lecture are adopted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cs typeface="B Nazanin" pitchFamily="2" charset="-78"/>
              </a:rPr>
              <a:t>Prabal</a:t>
            </a:r>
            <a:r>
              <a:rPr lang="en-US" sz="2000" b="1" dirty="0">
                <a:cs typeface="B Nazanin" pitchFamily="2" charset="-78"/>
              </a:rPr>
              <a:t> </a:t>
            </a:r>
            <a:r>
              <a:rPr lang="en-US" sz="2000" b="1" dirty="0" err="1">
                <a:cs typeface="B Nazanin" pitchFamily="2" charset="-78"/>
              </a:rPr>
              <a:t>Dutta</a:t>
            </a:r>
            <a:r>
              <a:rPr lang="en-US" sz="2000" b="1" dirty="0">
                <a:cs typeface="B Nazanin" pitchFamily="2" charset="-78"/>
              </a:rPr>
              <a:t>, “EECS 373 Design of Microprocessor-Based Systems,” University of Michigan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cs typeface="B Nazanin" pitchFamily="2" charset="-7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B Nazanin" pitchFamily="2" charset="-78"/>
              </a:rPr>
              <a:t>Atmel | SMART ARM-based MCU DATASHEET, SAM3X / SAM3A Series, Atmel-11057C-ATARM-SAM3X-SAM3A-Datasheet_23-Mar-15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6"/>
    </mc:Choice>
    <mc:Fallback xmlns="">
      <p:transition spd="slow" advTm="4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850" y="2666999"/>
            <a:ext cx="84582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Sampling, ADCs, and DACs</a:t>
            </a:r>
          </a:p>
        </p:txBody>
      </p:sp>
      <p:sp>
        <p:nvSpPr>
          <p:cNvPr id="2" name="AutoShape 4" descr="robot GIF"/>
          <p:cNvSpPr>
            <a:spLocks noChangeAspect="1" noChangeArrowheads="1"/>
          </p:cNvSpPr>
          <p:nvPr/>
        </p:nvSpPr>
        <p:spPr bwMode="auto">
          <a:xfrm>
            <a:off x="155575" y="-814388"/>
            <a:ext cx="23622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806"/>
    </mc:Choice>
    <mc:Fallback xmlns="">
      <p:transition spd="slow" advTm="9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We live in an analog world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Everything in the physical world is an analog signal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Sound, light, temperature, pressure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Need to convert into electrical signals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Transducers: converts one type of energy to another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Electro-mechanical, Photonic, Electrical, 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Examples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Microphone/speaker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Thermocouples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Accelerometers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4567535"/>
            <a:ext cx="8255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29476"/>
            <a:ext cx="14001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05200"/>
            <a:ext cx="1676400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953000"/>
            <a:ext cx="1981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227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50356"/>
    </mc:Choice>
    <mc:Fallback xmlns="">
      <p:transition spd="slow" advTm="250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Transducers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134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Transducers convert one form of energy into another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Allow us to convert physical phenomena to a voltage potential in a well-defined way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7" y="2176910"/>
            <a:ext cx="2668587" cy="28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6862" y="5013623"/>
            <a:ext cx="86185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600" dirty="0"/>
              <a:t>A transducer is a device that converts one type of energy to another. The conversion can be to/from </a:t>
            </a:r>
          </a:p>
          <a:p>
            <a:r>
              <a:rPr lang="en-US" sz="1600" dirty="0"/>
              <a:t>electrical, electro-mechanical, electromagnetic, photonic, photovoltaic, or any other form of energy. </a:t>
            </a:r>
          </a:p>
          <a:p>
            <a:r>
              <a:rPr lang="en-US" sz="1600" dirty="0"/>
              <a:t>While the term transducer commonly implies use as a sensor/detector, any device which converts energy can be considered a transducer. </a:t>
            </a:r>
            <a:r>
              <a:rPr lang="en-US" sz="1600" dirty="0">
                <a:solidFill>
                  <a:srgbClr val="FF0000"/>
                </a:solidFill>
              </a:rPr>
              <a:t>[Wikipedia]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4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6225"/>
    </mc:Choice>
    <mc:Fallback xmlns="">
      <p:transition spd="slow" advTm="3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An Example: Photocell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Convert light to voltage with a </a:t>
            </a:r>
            <a:r>
              <a:rPr lang="en-US" sz="2000" b="1" dirty="0" err="1"/>
              <a:t>CdS</a:t>
            </a:r>
            <a:r>
              <a:rPr lang="en-US" sz="2000" b="1" dirty="0"/>
              <a:t> Photocell</a:t>
            </a:r>
          </a:p>
          <a:p>
            <a:pPr lvl="2">
              <a:lnSpc>
                <a:spcPct val="150000"/>
              </a:lnSpc>
            </a:pPr>
            <a:r>
              <a:rPr lang="en-US" b="1" dirty="0"/>
              <a:t>	</a:t>
            </a:r>
            <a:r>
              <a:rPr lang="en-US" b="1" dirty="0" err="1"/>
              <a:t>V</a:t>
            </a:r>
            <a:r>
              <a:rPr lang="en-US" b="1" baseline="-25000" dirty="0" err="1"/>
              <a:t>signal</a:t>
            </a:r>
            <a:r>
              <a:rPr lang="en-US" b="1" dirty="0"/>
              <a:t> = (+5V) R</a:t>
            </a:r>
            <a:r>
              <a:rPr lang="en-US" b="1" baseline="-25000" dirty="0"/>
              <a:t>R</a:t>
            </a:r>
            <a:r>
              <a:rPr lang="en-US" b="1" dirty="0"/>
              <a:t>/(R + R</a:t>
            </a:r>
            <a:r>
              <a:rPr lang="en-US" b="1" baseline="-25000" dirty="0"/>
              <a:t>R</a:t>
            </a:r>
            <a:r>
              <a:rPr lang="en-US" b="1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Choose R=R</a:t>
            </a:r>
            <a:r>
              <a:rPr lang="en-US" b="1" baseline="-25000" dirty="0"/>
              <a:t>R</a:t>
            </a:r>
            <a:r>
              <a:rPr lang="en-US" b="1" dirty="0"/>
              <a:t> at median of intended range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Cadmium Sulfide (</a:t>
            </a:r>
            <a:r>
              <a:rPr lang="en-US" b="1" dirty="0" err="1"/>
              <a:t>CdS</a:t>
            </a:r>
            <a:r>
              <a:rPr lang="en-US" b="1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t</a:t>
            </a:r>
            <a:r>
              <a:rPr lang="en-US" b="1" baseline="-25000" dirty="0" err="1"/>
              <a:t>RC</a:t>
            </a:r>
            <a:r>
              <a:rPr lang="en-US" b="1" dirty="0"/>
              <a:t> = (R+R</a:t>
            </a:r>
            <a:r>
              <a:rPr lang="en-US" b="1" baseline="-25000" dirty="0"/>
              <a:t>R</a:t>
            </a:r>
            <a:r>
              <a:rPr lang="en-US" b="1" dirty="0"/>
              <a:t>)*</a:t>
            </a:r>
            <a:r>
              <a:rPr lang="en-US" b="1" dirty="0" err="1"/>
              <a:t>C</a:t>
            </a:r>
            <a:r>
              <a:rPr lang="en-US" b="1" baseline="-25000" dirty="0" err="1"/>
              <a:t>l</a:t>
            </a:r>
            <a:endParaRPr lang="en-US" b="1" baseline="-25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Typically R~50-200k</a:t>
            </a:r>
            <a:r>
              <a:rPr lang="en-US" dirty="0">
                <a:latin typeface="Symbol" pitchFamily="18" charset="2"/>
              </a:rPr>
              <a:t>W</a:t>
            </a:r>
            <a:endParaRPr lang="en-US" b="1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C~20pF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So, t</a:t>
            </a:r>
            <a:r>
              <a:rPr lang="en-US" b="1" baseline="-25000" dirty="0"/>
              <a:t>RC</a:t>
            </a:r>
            <a:r>
              <a:rPr lang="en-US" b="1" dirty="0"/>
              <a:t>~20-80uS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f</a:t>
            </a:r>
            <a:r>
              <a:rPr lang="en-US" b="1" baseline="-25000" dirty="0" err="1"/>
              <a:t>RC</a:t>
            </a:r>
            <a:r>
              <a:rPr lang="en-US" b="1" dirty="0"/>
              <a:t> ~ 10-50kHz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pic>
        <p:nvPicPr>
          <p:cNvPr id="12" name="Picture 3" descr="photoresis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286000"/>
            <a:ext cx="2819400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51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2423"/>
    </mc:Choice>
    <mc:Fallback xmlns="">
      <p:transition spd="slow" advTm="72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Many other common sensors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Force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Sound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Microphones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Position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Gyros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Acceleration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Field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3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7393"/>
    </mc:Choice>
    <mc:Fallback xmlns="">
      <p:transition spd="slow" advTm="57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Going from Analog to Digital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What we want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>
              <a:lnSpc>
                <a:spcPct val="150000"/>
              </a:lnSpc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How we have to get there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sp>
        <p:nvSpPr>
          <p:cNvPr id="8" name="AutoShape 16"/>
          <p:cNvSpPr>
            <a:spLocks noChangeArrowheads="1"/>
          </p:cNvSpPr>
          <p:nvPr/>
        </p:nvSpPr>
        <p:spPr bwMode="auto">
          <a:xfrm>
            <a:off x="4038600" y="2133600"/>
            <a:ext cx="990600" cy="7620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1800">
              <a:latin typeface="Arial" pitchFamily="34" charset="0"/>
            </a:endParaRPr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3048000" y="2362200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1600200" y="2178050"/>
            <a:ext cx="152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800">
                <a:latin typeface="Arial" pitchFamily="34" charset="0"/>
              </a:rPr>
              <a:t>Physical</a:t>
            </a:r>
          </a:p>
          <a:p>
            <a:r>
              <a:rPr lang="en-US" sz="1800">
                <a:latin typeface="Arial" pitchFamily="34" charset="0"/>
              </a:rPr>
              <a:t>Phenomena</a:t>
            </a:r>
          </a:p>
        </p:txBody>
      </p:sp>
      <p:sp>
        <p:nvSpPr>
          <p:cNvPr id="12" name="AutoShape 19"/>
          <p:cNvSpPr>
            <a:spLocks noChangeArrowheads="1"/>
          </p:cNvSpPr>
          <p:nvPr/>
        </p:nvSpPr>
        <p:spPr bwMode="auto">
          <a:xfrm>
            <a:off x="5181600" y="2362200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096000" y="2178050"/>
            <a:ext cx="152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800">
                <a:latin typeface="Arial" pitchFamily="34" charset="0"/>
              </a:rPr>
              <a:t>Engineering Units</a:t>
            </a:r>
          </a:p>
        </p:txBody>
      </p:sp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152400" y="4311650"/>
            <a:ext cx="8839200" cy="1403350"/>
            <a:chOff x="96" y="2716"/>
            <a:chExt cx="5568" cy="884"/>
          </a:xfrm>
        </p:grpSpPr>
        <p:sp>
          <p:nvSpPr>
            <p:cNvPr id="16" name="AutoShape 4"/>
            <p:cNvSpPr>
              <a:spLocks noChangeArrowheads="1"/>
            </p:cNvSpPr>
            <p:nvPr/>
          </p:nvSpPr>
          <p:spPr bwMode="auto">
            <a:xfrm>
              <a:off x="4080" y="3120"/>
              <a:ext cx="624" cy="480"/>
            </a:xfrm>
            <a:prstGeom prst="roundRect">
              <a:avLst>
                <a:gd name="adj" fmla="val 16667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800">
                  <a:latin typeface="Arial" pitchFamily="34" charset="0"/>
                </a:rPr>
                <a:t>Software</a:t>
              </a:r>
            </a:p>
          </p:txBody>
        </p:sp>
        <p:sp>
          <p:nvSpPr>
            <p:cNvPr id="17" name="AutoShape 5"/>
            <p:cNvSpPr>
              <a:spLocks noChangeArrowheads="1"/>
            </p:cNvSpPr>
            <p:nvPr/>
          </p:nvSpPr>
          <p:spPr bwMode="auto">
            <a:xfrm>
              <a:off x="1008" y="3120"/>
              <a:ext cx="624" cy="480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800">
                  <a:latin typeface="Arial" pitchFamily="34" charset="0"/>
                </a:rPr>
                <a:t>Sensor</a:t>
              </a:r>
            </a:p>
          </p:txBody>
        </p:sp>
        <p:sp>
          <p:nvSpPr>
            <p:cNvPr id="18" name="AutoShape 6"/>
            <p:cNvSpPr>
              <a:spLocks noChangeArrowheads="1"/>
            </p:cNvSpPr>
            <p:nvPr/>
          </p:nvSpPr>
          <p:spPr bwMode="auto">
            <a:xfrm>
              <a:off x="2544" y="3120"/>
              <a:ext cx="624" cy="48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800">
                  <a:latin typeface="Arial" pitchFamily="34" charset="0"/>
                </a:rPr>
                <a:t>ADC</a:t>
              </a:r>
            </a:p>
          </p:txBody>
        </p:sp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>
              <a:off x="384" y="3264"/>
              <a:ext cx="528" cy="192"/>
            </a:xfrm>
            <a:prstGeom prst="rightArrow">
              <a:avLst>
                <a:gd name="adj1" fmla="val 50000"/>
                <a:gd name="adj2" fmla="val 6875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0" name="AutoShape 8"/>
            <p:cNvSpPr>
              <a:spLocks noChangeArrowheads="1"/>
            </p:cNvSpPr>
            <p:nvPr/>
          </p:nvSpPr>
          <p:spPr bwMode="auto">
            <a:xfrm>
              <a:off x="1728" y="3264"/>
              <a:ext cx="720" cy="192"/>
            </a:xfrm>
            <a:prstGeom prst="rightArrow">
              <a:avLst>
                <a:gd name="adj1" fmla="val 50000"/>
                <a:gd name="adj2" fmla="val 9375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1" name="AutoShape 10"/>
            <p:cNvSpPr>
              <a:spLocks noChangeArrowheads="1"/>
            </p:cNvSpPr>
            <p:nvPr/>
          </p:nvSpPr>
          <p:spPr bwMode="auto">
            <a:xfrm>
              <a:off x="3264" y="3264"/>
              <a:ext cx="720" cy="192"/>
            </a:xfrm>
            <a:prstGeom prst="rightArrow">
              <a:avLst>
                <a:gd name="adj1" fmla="val 50000"/>
                <a:gd name="adj2" fmla="val 9375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2" name="AutoShape 11"/>
            <p:cNvSpPr>
              <a:spLocks noChangeArrowheads="1"/>
            </p:cNvSpPr>
            <p:nvPr/>
          </p:nvSpPr>
          <p:spPr bwMode="auto">
            <a:xfrm>
              <a:off x="4800" y="3264"/>
              <a:ext cx="576" cy="192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3" name="Text Box 12"/>
            <p:cNvSpPr txBox="1">
              <a:spLocks noChangeArrowheads="1"/>
            </p:cNvSpPr>
            <p:nvPr/>
          </p:nvSpPr>
          <p:spPr bwMode="auto">
            <a:xfrm>
              <a:off x="96" y="2736"/>
              <a:ext cx="96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r>
                <a:rPr lang="en-US" sz="1800" dirty="0">
                  <a:latin typeface="Arial" pitchFamily="34" charset="0"/>
                </a:rPr>
                <a:t>Physical</a:t>
              </a:r>
            </a:p>
            <a:p>
              <a:r>
                <a:rPr lang="en-US" sz="1800" dirty="0">
                  <a:latin typeface="Arial" pitchFamily="34" charset="0"/>
                </a:rPr>
                <a:t>Phenomena</a:t>
              </a:r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1680" y="2736"/>
              <a:ext cx="96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r>
                <a:rPr lang="en-US" sz="1800">
                  <a:latin typeface="Arial" pitchFamily="34" charset="0"/>
                </a:rPr>
                <a:t>Voltage or</a:t>
              </a:r>
            </a:p>
            <a:p>
              <a:r>
                <a:rPr lang="en-US" sz="1800">
                  <a:latin typeface="Arial" pitchFamily="34" charset="0"/>
                </a:rPr>
                <a:t>Current</a:t>
              </a:r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3216" y="2736"/>
              <a:ext cx="9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r>
                <a:rPr lang="en-US" sz="1800">
                  <a:latin typeface="Arial" pitchFamily="34" charset="0"/>
                </a:rPr>
                <a:t>ADC Counts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4704" y="2716"/>
              <a:ext cx="96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r>
                <a:rPr lang="en-US" sz="1800">
                  <a:latin typeface="Arial" pitchFamily="34" charset="0"/>
                </a:rPr>
                <a:t>Engineering Units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0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0610"/>
    </mc:Choice>
    <mc:Fallback xmlns="">
      <p:transition spd="slow" advTm="150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>
                <a:latin typeface="+mj-lt"/>
                <a:cs typeface="B Titr" panose="00000700000000000000" pitchFamily="2" charset="-78"/>
              </a:rPr>
              <a:t>Representing an analog signal digitally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Titr" panose="00000700000000000000" pitchFamily="2" charset="-78"/>
              </a:rPr>
              <a:t>Microprocessors and Assembly Language, Spring 2020, AUT, Tehran, Iran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066800"/>
            <a:ext cx="84582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4582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How do we represent an analog signal?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As a time series of discrete values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On MCU: read the ADC data register periodically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091535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EECS 373 Design of Microprocessor-Based Systems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7301707" cy="3877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41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6831"/>
    </mc:Choice>
    <mc:Fallback xmlns="">
      <p:transition spd="slow" advTm="146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7|10.3|30|12.4|61.6|40.3|1|1.4|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0.3|10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2|1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9|40.3|15.9|8.5|28.7|113|2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2.5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39613</TotalTime>
  <Words>996</Words>
  <Application>Microsoft Office PowerPoint</Application>
  <PresentationFormat>On-screen Show (4:3)</PresentationFormat>
  <Paragraphs>204</Paragraphs>
  <Slides>19</Slides>
  <Notes>1</Notes>
  <HiddenSlides>0</HiddenSlides>
  <MMClips>19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Symbol</vt:lpstr>
      <vt:lpstr>Times New Roman</vt:lpstr>
      <vt:lpstr>Verdana</vt:lpstr>
      <vt:lpstr>Wingdings 2</vt:lpstr>
      <vt:lpstr>Office Theme</vt:lpstr>
      <vt:lpstr>Aspect</vt:lpstr>
      <vt:lpstr>Equation</vt:lpstr>
      <vt:lpstr>Microprocessors and Assembly Language  Spring 2020</vt:lpstr>
      <vt:lpstr>Copyright Notice</vt:lpstr>
      <vt:lpstr>PowerPoint Presentation</vt:lpstr>
      <vt:lpstr>We live in an analog world</vt:lpstr>
      <vt:lpstr>Transducers</vt:lpstr>
      <vt:lpstr>An Example: Photocell</vt:lpstr>
      <vt:lpstr>Many other common sensors </vt:lpstr>
      <vt:lpstr>Going from Analog to Digital</vt:lpstr>
      <vt:lpstr>Representing an analog signal digitally</vt:lpstr>
      <vt:lpstr>Choosing the horizontal range</vt:lpstr>
      <vt:lpstr>Choosing the horizontal granularity</vt:lpstr>
      <vt:lpstr>Choosing the sample rate</vt:lpstr>
      <vt:lpstr>Conversion: ADC</vt:lpstr>
      <vt:lpstr>Conversion: DAC</vt:lpstr>
      <vt:lpstr>Conversion: DAC</vt:lpstr>
      <vt:lpstr>ADC in SAM3X</vt:lpstr>
      <vt:lpstr>ADC in SAM3X</vt:lpstr>
      <vt:lpstr>DAC in SAM3X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Arya Varaste</cp:lastModifiedBy>
  <cp:revision>825</cp:revision>
  <cp:lastPrinted>2017-02-07T08:08:08Z</cp:lastPrinted>
  <dcterms:created xsi:type="dcterms:W3CDTF">2006-08-16T00:00:00Z</dcterms:created>
  <dcterms:modified xsi:type="dcterms:W3CDTF">2020-05-26T07:32:06Z</dcterms:modified>
</cp:coreProperties>
</file>